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7" r:id="rId2"/>
  </p:sldMasterIdLst>
  <p:sldIdLst>
    <p:sldId id="263" r:id="rId3"/>
    <p:sldId id="266" r:id="rId4"/>
    <p:sldId id="267" r:id="rId5"/>
    <p:sldId id="270" r:id="rId6"/>
    <p:sldId id="271" r:id="rId7"/>
    <p:sldId id="272" r:id="rId8"/>
    <p:sldId id="273" r:id="rId9"/>
    <p:sldId id="274" r:id="rId10"/>
  </p:sldIdLst>
  <p:sldSz cx="9144000" cy="6858000" type="screen4x3"/>
  <p:notesSz cx="7315200" cy="96012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E49C"/>
    <a:srgbClr val="BC5908"/>
    <a:srgbClr val="9D4B07"/>
    <a:srgbClr val="303C18"/>
    <a:srgbClr val="005A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-132" y="14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16.2.2024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763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16.2.2024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679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16.2.2024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41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16.2.2024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29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16.2.2024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525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16.2.2024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737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16.2.2024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957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16.2.2024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180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16.2.2024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505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16.2.2024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316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16.2.2024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703122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16.2.2024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4021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 на ци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16.2.2024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652073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или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16.2.2024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6724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16.2.2024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0797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1142CD8-2C7A-4ED4-87CF-7B00C5E4A091}" type="datetime1">
              <a:rPr lang="bg-BG" smtClean="0"/>
              <a:pPr lvl="0"/>
              <a:t>16.2.2024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55212-198D-44E4-A16A-97D935804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6945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42CD8-2C7A-4ED4-87CF-7B00C5E4A091}" type="datetime1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16.2.2024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55212-198D-44E4-A16A-97D935804EE1}" type="slidenum">
              <a:rPr lang="en-US" smtClean="0">
                <a:solidFill>
                  <a:srgbClr val="90C226"/>
                </a:solidFill>
              </a:rPr>
              <a:pPr/>
              <a:t>‹#›</a:t>
            </a:fld>
            <a:endParaRPr lang="en-US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0448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42CD8-2C7A-4ED4-87CF-7B00C5E4A091}" type="datetime1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16.2.2024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55212-198D-44E4-A16A-97D935804EE1}" type="slidenum">
              <a:rPr lang="en-US" smtClean="0">
                <a:solidFill>
                  <a:srgbClr val="90C226"/>
                </a:solidFill>
              </a:rPr>
              <a:pPr/>
              <a:t>‹#›</a:t>
            </a:fld>
            <a:endParaRPr lang="en-US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7745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42CD8-2C7A-4ED4-87CF-7B00C5E4A091}" type="datetime1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16.2.2024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55212-198D-44E4-A16A-97D935804EE1}" type="slidenum">
              <a:rPr lang="en-US" smtClean="0">
                <a:solidFill>
                  <a:srgbClr val="90C226"/>
                </a:solidFill>
              </a:rPr>
              <a:pPr/>
              <a:t>‹#›</a:t>
            </a:fld>
            <a:endParaRPr lang="en-US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02099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42CD8-2C7A-4ED4-87CF-7B00C5E4A091}" type="datetime1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16.2.2024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55212-198D-44E4-A16A-97D935804EE1}" type="slidenum">
              <a:rPr lang="en-US" smtClean="0">
                <a:solidFill>
                  <a:srgbClr val="90C226"/>
                </a:solidFill>
              </a:rPr>
              <a:pPr/>
              <a:t>‹#›</a:t>
            </a:fld>
            <a:endParaRPr lang="en-US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3420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42CD8-2C7A-4ED4-87CF-7B00C5E4A091}" type="datetime1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16.2.2024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55212-198D-44E4-A16A-97D935804EE1}" type="slidenum">
              <a:rPr lang="en-US" smtClean="0">
                <a:solidFill>
                  <a:srgbClr val="90C226"/>
                </a:solidFill>
              </a:rPr>
              <a:pPr/>
              <a:t>‹#›</a:t>
            </a:fld>
            <a:endParaRPr lang="en-US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4303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42CD8-2C7A-4ED4-87CF-7B00C5E4A091}" type="datetime1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16.2.2024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55212-198D-44E4-A16A-97D935804EE1}" type="slidenum">
              <a:rPr lang="en-US" smtClean="0">
                <a:solidFill>
                  <a:srgbClr val="90C226"/>
                </a:solidFill>
              </a:rPr>
              <a:pPr/>
              <a:t>‹#›</a:t>
            </a:fld>
            <a:endParaRPr lang="en-US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4169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42CD8-2C7A-4ED4-87CF-7B00C5E4A091}" type="datetime1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16.2.2024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55212-198D-44E4-A16A-97D935804EE1}" type="slidenum">
              <a:rPr lang="en-US" smtClean="0">
                <a:solidFill>
                  <a:srgbClr val="90C226"/>
                </a:solidFill>
              </a:rPr>
              <a:pPr/>
              <a:t>‹#›</a:t>
            </a:fld>
            <a:endParaRPr lang="en-US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7408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42CD8-2C7A-4ED4-87CF-7B00C5E4A091}" type="datetime1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16.2.2024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55212-198D-44E4-A16A-97D935804EE1}" type="slidenum">
              <a:rPr lang="en-US" smtClean="0">
                <a:solidFill>
                  <a:srgbClr val="90C226"/>
                </a:solidFill>
              </a:rPr>
              <a:pPr/>
              <a:t>‹#›</a:t>
            </a:fld>
            <a:endParaRPr lang="en-US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26627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42CD8-2C7A-4ED4-87CF-7B00C5E4A091}" type="datetime1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16.2.2024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55212-198D-44E4-A16A-97D935804EE1}" type="slidenum">
              <a:rPr lang="en-US" smtClean="0">
                <a:solidFill>
                  <a:srgbClr val="90C226"/>
                </a:solidFill>
              </a:rPr>
              <a:pPr/>
              <a:t>‹#›</a:t>
            </a:fld>
            <a:endParaRPr lang="en-US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731975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42CD8-2C7A-4ED4-87CF-7B00C5E4A091}" type="datetime1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16.2.2024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55212-198D-44E4-A16A-97D935804EE1}" type="slidenum">
              <a:rPr lang="en-US" smtClean="0">
                <a:solidFill>
                  <a:srgbClr val="90C226"/>
                </a:solidFill>
              </a:rPr>
              <a:pPr/>
              <a:t>‹#›</a:t>
            </a:fld>
            <a:endParaRPr lang="en-US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913524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42CD8-2C7A-4ED4-87CF-7B00C5E4A091}" type="datetime1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16.2.2024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55212-198D-44E4-A16A-97D935804EE1}" type="slidenum">
              <a:rPr lang="en-US" smtClean="0">
                <a:solidFill>
                  <a:srgbClr val="90C226"/>
                </a:solidFill>
              </a:rPr>
              <a:pPr/>
              <a:t>‹#›</a:t>
            </a:fld>
            <a:endParaRPr lang="en-US">
              <a:solidFill>
                <a:srgbClr val="90C226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301519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42CD8-2C7A-4ED4-87CF-7B00C5E4A091}" type="datetime1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16.2.2024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55212-198D-44E4-A16A-97D935804EE1}" type="slidenum">
              <a:rPr lang="en-US" smtClean="0">
                <a:solidFill>
                  <a:srgbClr val="90C226"/>
                </a:solidFill>
              </a:rPr>
              <a:pPr/>
              <a:t>‹#›</a:t>
            </a:fld>
            <a:endParaRPr lang="en-US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60535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 на ци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42CD8-2C7A-4ED4-87CF-7B00C5E4A091}" type="datetime1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16.2.2024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55212-198D-44E4-A16A-97D935804EE1}" type="slidenum">
              <a:rPr lang="en-US" smtClean="0">
                <a:solidFill>
                  <a:srgbClr val="90C226"/>
                </a:solidFill>
              </a:rPr>
              <a:pPr/>
              <a:t>‹#›</a:t>
            </a:fld>
            <a:endParaRPr lang="en-US">
              <a:solidFill>
                <a:srgbClr val="90C226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5186961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или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42CD8-2C7A-4ED4-87CF-7B00C5E4A091}" type="datetime1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16.2.2024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55212-198D-44E4-A16A-97D935804EE1}" type="slidenum">
              <a:rPr lang="en-US" smtClean="0">
                <a:solidFill>
                  <a:srgbClr val="90C226"/>
                </a:solidFill>
              </a:rPr>
              <a:pPr/>
              <a:t>‹#›</a:t>
            </a:fld>
            <a:endParaRPr lang="en-US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90182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42CD8-2C7A-4ED4-87CF-7B00C5E4A091}" type="datetime1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16.2.2024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55212-198D-44E4-A16A-97D935804EE1}" type="slidenum">
              <a:rPr lang="en-US" smtClean="0">
                <a:solidFill>
                  <a:srgbClr val="90C226"/>
                </a:solidFill>
              </a:rPr>
              <a:pPr/>
              <a:t>‹#›</a:t>
            </a:fld>
            <a:endParaRPr lang="en-US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46996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42CD8-2C7A-4ED4-87CF-7B00C5E4A091}" type="datetime1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16.2.2024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55212-198D-44E4-A16A-97D935804EE1}" type="slidenum">
              <a:rPr lang="en-US" smtClean="0">
                <a:solidFill>
                  <a:srgbClr val="90C226"/>
                </a:solidFill>
              </a:rPr>
              <a:pPr/>
              <a:t>‹#›</a:t>
            </a:fld>
            <a:endParaRPr lang="en-US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040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fld id="{A1142CD8-2C7A-4ED4-87CF-7B00C5E4A091}" type="datetime1">
              <a:rPr lang="bg-BG" smtClean="0"/>
              <a:pPr lvl="0"/>
              <a:t>16.2.2024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lvl="0"/>
            <a:fld id="{A2055212-198D-44E4-A16A-97D935804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626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142CD8-2C7A-4ED4-87CF-7B00C5E4A091}" type="datetime1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16.2.2024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2055212-198D-44E4-A16A-97D935804EE1}" type="slidenum">
              <a:rPr lang="en-US" smtClean="0">
                <a:solidFill>
                  <a:srgbClr val="90C226"/>
                </a:solidFill>
              </a:rPr>
              <a:pPr/>
              <a:t>‹#›</a:t>
            </a:fld>
            <a:endParaRPr lang="en-US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298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Alben4eto-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99312" y="143526"/>
            <a:ext cx="779356" cy="833629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pic>
        <p:nvPicPr>
          <p:cNvPr id="4" name="image-content" descr="Gold number 60 isolated on white background - 11872010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>
          <a:xfrm>
            <a:off x="2504473" y="2739984"/>
            <a:ext cx="4293365" cy="304757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231941" y="2132856"/>
            <a:ext cx="6508370" cy="369331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4000" b="1" kern="0" dirty="0" smtClean="0">
                <a:latin typeface="Gabriola" pitchFamily="82"/>
              </a:rPr>
              <a:t>ПЪРВО  МЯСТО</a:t>
            </a: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4000" kern="0" dirty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Втора възрастова </a:t>
            </a:r>
            <a:r>
              <a:rPr lang="ru-RU" sz="4000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група</a:t>
            </a:r>
            <a:endParaRPr lang="ru-RU" sz="4000" kern="0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на НАЦИОНАЛЕН КОНКУРС 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„</a:t>
            </a:r>
            <a:r>
              <a:rPr lang="ru-RU" sz="2800" b="1" kern="0" dirty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Поздравих пролетта, поздравих </a:t>
            </a: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младостта ...“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В направление </a:t>
            </a:r>
            <a:r>
              <a:rPr lang="ru-RU" sz="2800" b="1" kern="0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„</a:t>
            </a: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Мултимедийна презентация“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се</a:t>
            </a:r>
            <a:r>
              <a:rPr lang="bg-BG" sz="2800" b="1" i="0" u="none" strike="noStrike" kern="1200" cap="none" spc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 връчва на: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400" b="1" i="0" u="none" strike="noStrike" kern="1200" cap="none" spc="0" dirty="0" smtClean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latin typeface="Gabriola" pitchFamily="82"/>
              </a:rPr>
              <a:t>ДЕФНЕ  МЕТИН  МЕХМЕД</a:t>
            </a:r>
            <a:endParaRPr lang="bg-BG" sz="2800" b="1" i="0" u="none" strike="noStrike" kern="1200" cap="none" spc="0" baseline="0" dirty="0">
              <a:uFillTx/>
              <a:latin typeface="Gabriola" pitchFamily="82"/>
            </a:endParaRPr>
          </a:p>
        </p:txBody>
      </p:sp>
      <p:sp>
        <p:nvSpPr>
          <p:cNvPr id="11" name="Rectangle 13"/>
          <p:cNvSpPr/>
          <p:nvPr/>
        </p:nvSpPr>
        <p:spPr>
          <a:xfrm>
            <a:off x="1557132" y="208208"/>
            <a:ext cx="5976664" cy="861774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kern="0" cap="all" dirty="0">
                <a:solidFill>
                  <a:srgbClr val="002060"/>
                </a:solidFill>
                <a:latin typeface="Calibri"/>
              </a:rPr>
              <a:t>СРЕДНО УЧИЛИЩЕ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 smtClean="0">
                <a:solidFill>
                  <a:srgbClr val="002060"/>
                </a:solidFill>
                <a:uFillTx/>
                <a:latin typeface="Calibri"/>
              </a:rPr>
              <a:t>„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ХРИСТО </a:t>
            </a:r>
            <a:r>
              <a:rPr lang="ru-RU" b="1" i="0" u="none" strike="noStrike" kern="0" cap="all" spc="0" baseline="0" dirty="0" smtClean="0">
                <a:solidFill>
                  <a:srgbClr val="002060"/>
                </a:solidFill>
                <a:uFillTx/>
                <a:latin typeface="Calibri"/>
              </a:rPr>
              <a:t>СМИРНЕнСКИ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“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ГР. СТАРА ЗАГОРА</a:t>
            </a:r>
            <a:endParaRPr lang="ru-RU" sz="1400" b="1" i="0" u="none" strike="noStrike" kern="0" cap="all" spc="0" baseline="0" dirty="0">
              <a:solidFill>
                <a:srgbClr val="002060"/>
              </a:solidFill>
              <a:uFillTx/>
              <a:latin typeface="Arial"/>
            </a:endParaRPr>
          </a:p>
        </p:txBody>
      </p:sp>
      <p:pic>
        <p:nvPicPr>
          <p:cNvPr id="13" name="Picture 3" descr="C:\Users\Videnova\Desktop\иновативно училище\Logo ischools 1.jpg"/>
          <p:cNvPicPr>
            <a:picLocks noChangeAspect="1"/>
          </p:cNvPicPr>
          <p:nvPr/>
        </p:nvPicPr>
        <p:blipFill>
          <a:blip r:embed="rId4"/>
          <a:srcRect b="10490"/>
          <a:stretch>
            <a:fillRect/>
          </a:stretch>
        </p:blipFill>
        <p:spPr>
          <a:xfrm>
            <a:off x="6300192" y="215661"/>
            <a:ext cx="620957" cy="713607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1547664" y="1123206"/>
            <a:ext cx="5876925" cy="10096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>
              <a:buNone/>
            </a:pPr>
            <a:r>
              <a:rPr lang="bg-BG" sz="3600" kern="10" spc="0" dirty="0" smtClean="0">
                <a:ln>
                  <a:noFill/>
                </a:ln>
                <a:gradFill rotWithShape="0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path path="rect">
                    <a:fillToRect l="100000" t="100000"/>
                  </a:path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ГРАМОТА</a:t>
            </a:r>
            <a:endParaRPr lang="en-US" sz="3600" kern="10" spc="0" dirty="0">
              <a:ln>
                <a:noFill/>
              </a:ln>
              <a:gradFill rotWithShape="0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path path="rect">
                  <a:fillToRect l="100000" t="100000"/>
                </a:path>
              </a:gra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авоъгълник 16"/>
          <p:cNvSpPr/>
          <p:nvPr/>
        </p:nvSpPr>
        <p:spPr>
          <a:xfrm>
            <a:off x="5664382" y="5721251"/>
            <a:ext cx="31133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Пенка </a:t>
            </a:r>
            <a:r>
              <a:rPr lang="bg-BG" b="1" dirty="0" err="1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Трандева</a:t>
            </a: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– Рибарска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Директор на СУ „Христо Смирненски“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Стара Загора 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sp>
        <p:nvSpPr>
          <p:cNvPr id="21" name="Правоъгълник 20"/>
          <p:cNvSpPr/>
          <p:nvPr/>
        </p:nvSpPr>
        <p:spPr>
          <a:xfrm>
            <a:off x="3596218" y="6182916"/>
            <a:ext cx="11015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2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18.02.2024 г.</a:t>
            </a:r>
            <a:endParaRPr lang="bg-BG" sz="12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Право съединение 19"/>
          <p:cNvCxnSpPr/>
          <p:nvPr/>
        </p:nvCxnSpPr>
        <p:spPr>
          <a:xfrm>
            <a:off x="53244" y="1048915"/>
            <a:ext cx="9108504" cy="59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 flipV="1">
            <a:off x="17748" y="-3975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5" name="Rectangle 14"/>
          <p:cNvSpPr/>
          <p:nvPr/>
        </p:nvSpPr>
        <p:spPr>
          <a:xfrm flipV="1">
            <a:off x="-9230" y="682211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83" y="4725144"/>
            <a:ext cx="2256834" cy="2096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0622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Alben4eto-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99312" y="143526"/>
            <a:ext cx="779356" cy="833629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pic>
        <p:nvPicPr>
          <p:cNvPr id="4" name="image-content" descr="Gold number 60 isolated on white background - 11872010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>
          <a:xfrm>
            <a:off x="2504473" y="2739984"/>
            <a:ext cx="4293365" cy="304757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231941" y="2132856"/>
            <a:ext cx="6508370" cy="369331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4000" b="1" kern="0" dirty="0" smtClean="0">
                <a:latin typeface="Gabriola" pitchFamily="82"/>
              </a:rPr>
              <a:t>ВТОРО  МЯСТО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4000" kern="0" dirty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Втора възрастова група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на НАЦИОНАЛЕН КОНКУРС 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„</a:t>
            </a:r>
            <a:r>
              <a:rPr lang="ru-RU" sz="2800" b="1" kern="0" dirty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Поздравих пролетта, поздравих </a:t>
            </a: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младостта ...“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В направление </a:t>
            </a:r>
            <a:r>
              <a:rPr lang="ru-RU" sz="2800" b="1" kern="0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„</a:t>
            </a: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Мултимедийна презентация“</a:t>
            </a:r>
            <a:endParaRPr lang="ru-RU" sz="2800" b="1" kern="0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се</a:t>
            </a:r>
            <a:r>
              <a:rPr lang="bg-BG" sz="2800" b="1" i="0" u="none" strike="noStrike" kern="1200" cap="none" spc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 връчва на: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400" b="1" i="0" u="none" strike="noStrike" kern="1200" cap="none" spc="0" dirty="0" smtClean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latin typeface="Gabriola" pitchFamily="82"/>
              </a:rPr>
              <a:t>МАРИЯНА  ЦАНКОВА  СПАСОВА</a:t>
            </a:r>
            <a:endParaRPr lang="bg-BG" sz="2800" b="1" i="0" u="none" strike="noStrike" kern="1200" cap="none" spc="0" baseline="0" dirty="0">
              <a:uFillTx/>
              <a:latin typeface="Gabriola" pitchFamily="82"/>
            </a:endParaRPr>
          </a:p>
        </p:txBody>
      </p:sp>
      <p:sp>
        <p:nvSpPr>
          <p:cNvPr id="11" name="Rectangle 13"/>
          <p:cNvSpPr/>
          <p:nvPr/>
        </p:nvSpPr>
        <p:spPr>
          <a:xfrm>
            <a:off x="1547664" y="110799"/>
            <a:ext cx="5976664" cy="861774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kern="0" cap="all" dirty="0">
                <a:solidFill>
                  <a:srgbClr val="002060"/>
                </a:solidFill>
                <a:latin typeface="Calibri"/>
              </a:rPr>
              <a:t>СРЕДНО УЧИЛИЩЕ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 smtClean="0">
                <a:solidFill>
                  <a:srgbClr val="002060"/>
                </a:solidFill>
                <a:uFillTx/>
                <a:latin typeface="Calibri"/>
              </a:rPr>
              <a:t>„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ХРИСТО </a:t>
            </a:r>
            <a:r>
              <a:rPr lang="ru-RU" b="1" i="0" u="none" strike="noStrike" kern="0" cap="all" spc="0" baseline="0" dirty="0" smtClean="0">
                <a:solidFill>
                  <a:srgbClr val="002060"/>
                </a:solidFill>
                <a:uFillTx/>
                <a:latin typeface="Calibri"/>
              </a:rPr>
              <a:t>СМИРНЕнСКИ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“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ГР. СТАРА ЗАГОРА</a:t>
            </a:r>
            <a:endParaRPr lang="ru-RU" sz="1400" b="1" i="0" u="none" strike="noStrike" kern="0" cap="all" spc="0" baseline="0" dirty="0">
              <a:solidFill>
                <a:srgbClr val="002060"/>
              </a:solidFill>
              <a:uFillTx/>
              <a:latin typeface="Arial"/>
            </a:endParaRPr>
          </a:p>
        </p:txBody>
      </p:sp>
      <p:pic>
        <p:nvPicPr>
          <p:cNvPr id="13" name="Picture 3" descr="C:\Users\Videnova\Desktop\иновативно училище\Logo ischools 1.jpg"/>
          <p:cNvPicPr>
            <a:picLocks noChangeAspect="1"/>
          </p:cNvPicPr>
          <p:nvPr/>
        </p:nvPicPr>
        <p:blipFill>
          <a:blip r:embed="rId4"/>
          <a:srcRect b="10490"/>
          <a:stretch>
            <a:fillRect/>
          </a:stretch>
        </p:blipFill>
        <p:spPr>
          <a:xfrm>
            <a:off x="6300192" y="215661"/>
            <a:ext cx="620957" cy="713607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1547664" y="1123206"/>
            <a:ext cx="5876925" cy="10096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>
              <a:buNone/>
            </a:pPr>
            <a:r>
              <a:rPr lang="bg-BG" sz="3600" kern="10" spc="0" dirty="0" smtClean="0">
                <a:ln>
                  <a:noFill/>
                </a:ln>
                <a:gradFill rotWithShape="0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path path="rect">
                    <a:fillToRect l="100000" t="100000"/>
                  </a:path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ГРАМОТА</a:t>
            </a:r>
            <a:endParaRPr lang="en-US" sz="3600" kern="10" spc="0" dirty="0">
              <a:ln>
                <a:noFill/>
              </a:ln>
              <a:gradFill rotWithShape="0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path path="rect">
                  <a:fillToRect l="100000" t="100000"/>
                </a:path>
              </a:gra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авоъгълник 16"/>
          <p:cNvSpPr/>
          <p:nvPr/>
        </p:nvSpPr>
        <p:spPr>
          <a:xfrm>
            <a:off x="5664382" y="5721251"/>
            <a:ext cx="31133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Пенка </a:t>
            </a:r>
            <a:r>
              <a:rPr lang="bg-BG" b="1" dirty="0" err="1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Трандева</a:t>
            </a: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– Рибарска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Директор на СУ „Христо Смирненски“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Стара Загора 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sp>
        <p:nvSpPr>
          <p:cNvPr id="21" name="Правоъгълник 20"/>
          <p:cNvSpPr/>
          <p:nvPr/>
        </p:nvSpPr>
        <p:spPr>
          <a:xfrm>
            <a:off x="3752228" y="6182916"/>
            <a:ext cx="11015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2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18.02.2024 г.</a:t>
            </a:r>
            <a:endParaRPr lang="bg-BG" sz="12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Право съединение 19"/>
          <p:cNvCxnSpPr/>
          <p:nvPr/>
        </p:nvCxnSpPr>
        <p:spPr>
          <a:xfrm>
            <a:off x="-18256" y="1007971"/>
            <a:ext cx="9108504" cy="59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 flipV="1">
            <a:off x="17748" y="-3975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5" name="Rectangle 14"/>
          <p:cNvSpPr/>
          <p:nvPr/>
        </p:nvSpPr>
        <p:spPr>
          <a:xfrm flipV="1">
            <a:off x="-9230" y="682211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725144"/>
            <a:ext cx="2098945" cy="195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7765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Alben4eto-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99312" y="143526"/>
            <a:ext cx="779356" cy="833629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pic>
        <p:nvPicPr>
          <p:cNvPr id="4" name="image-content" descr="Gold number 60 isolated on white background - 11872010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>
          <a:xfrm>
            <a:off x="2504473" y="2739984"/>
            <a:ext cx="4293365" cy="304757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231941" y="2132856"/>
            <a:ext cx="6508370" cy="369331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4000" b="1" kern="0" dirty="0" smtClean="0">
                <a:latin typeface="Gabriola" pitchFamily="82"/>
              </a:rPr>
              <a:t>ТРЕТО  МЯСТО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4000" kern="0" dirty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Втора възрастова група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на НАЦИОНАЛЕН КОНКУРС 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„</a:t>
            </a:r>
            <a:r>
              <a:rPr lang="ru-RU" sz="2800" b="1" kern="0" dirty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Поздравих пролетта, поздравих </a:t>
            </a: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младостта ...“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В направление </a:t>
            </a:r>
            <a:r>
              <a:rPr lang="ru-RU" sz="2800" b="1" kern="0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„</a:t>
            </a: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Мултимедийна презентация“</a:t>
            </a:r>
            <a:endParaRPr lang="ru-RU" sz="2800" b="1" kern="0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се</a:t>
            </a:r>
            <a:r>
              <a:rPr lang="bg-BG" sz="2800" b="1" i="0" u="none" strike="noStrike" kern="1200" cap="none" spc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 връчва на: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400" b="1" i="0" u="none" strike="noStrike" kern="1200" cap="none" spc="0" dirty="0" smtClean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latin typeface="Gabriola" pitchFamily="82"/>
              </a:rPr>
              <a:t>Е           ЕЛЕОНОРА  ДОБРОСЛАВОВА  МАВРОВА</a:t>
            </a:r>
            <a:endParaRPr lang="bg-BG" sz="2800" b="1" i="0" u="none" strike="noStrike" kern="1200" cap="none" spc="0" baseline="0" dirty="0">
              <a:uFillTx/>
              <a:latin typeface="Gabriola" pitchFamily="82"/>
            </a:endParaRPr>
          </a:p>
        </p:txBody>
      </p:sp>
      <p:sp>
        <p:nvSpPr>
          <p:cNvPr id="11" name="Rectangle 13"/>
          <p:cNvSpPr/>
          <p:nvPr/>
        </p:nvSpPr>
        <p:spPr>
          <a:xfrm>
            <a:off x="1547664" y="98675"/>
            <a:ext cx="5976664" cy="861774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kern="0" cap="all" dirty="0">
                <a:solidFill>
                  <a:srgbClr val="002060"/>
                </a:solidFill>
                <a:latin typeface="Calibri"/>
              </a:rPr>
              <a:t>СРЕДНО УЧИЛИЩЕ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 smtClean="0">
                <a:solidFill>
                  <a:srgbClr val="002060"/>
                </a:solidFill>
                <a:uFillTx/>
                <a:latin typeface="Calibri"/>
              </a:rPr>
              <a:t>„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ХРИСТО </a:t>
            </a:r>
            <a:r>
              <a:rPr lang="ru-RU" b="1" i="0" u="none" strike="noStrike" kern="0" cap="all" spc="0" baseline="0" dirty="0" smtClean="0">
                <a:solidFill>
                  <a:srgbClr val="002060"/>
                </a:solidFill>
                <a:uFillTx/>
                <a:latin typeface="Calibri"/>
              </a:rPr>
              <a:t>СМИРНЕнСКИ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“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ГР. СТАРА ЗАГОРА</a:t>
            </a:r>
            <a:endParaRPr lang="ru-RU" sz="1400" b="1" i="0" u="none" strike="noStrike" kern="0" cap="all" spc="0" baseline="0" dirty="0">
              <a:solidFill>
                <a:srgbClr val="002060"/>
              </a:solidFill>
              <a:uFillTx/>
              <a:latin typeface="Arial"/>
            </a:endParaRPr>
          </a:p>
        </p:txBody>
      </p:sp>
      <p:pic>
        <p:nvPicPr>
          <p:cNvPr id="13" name="Picture 3" descr="C:\Users\Videnova\Desktop\иновативно училище\Logo ischools 1.jpg"/>
          <p:cNvPicPr>
            <a:picLocks noChangeAspect="1"/>
          </p:cNvPicPr>
          <p:nvPr/>
        </p:nvPicPr>
        <p:blipFill>
          <a:blip r:embed="rId4"/>
          <a:srcRect b="10490"/>
          <a:stretch>
            <a:fillRect/>
          </a:stretch>
        </p:blipFill>
        <p:spPr>
          <a:xfrm>
            <a:off x="6300192" y="215661"/>
            <a:ext cx="620957" cy="713607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1547664" y="1123206"/>
            <a:ext cx="5876925" cy="10096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>
              <a:buNone/>
            </a:pPr>
            <a:r>
              <a:rPr lang="bg-BG" sz="3600" kern="10" spc="0" dirty="0" smtClean="0">
                <a:ln>
                  <a:noFill/>
                </a:ln>
                <a:gradFill rotWithShape="0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path path="rect">
                    <a:fillToRect l="100000" t="100000"/>
                  </a:path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ГРАМОТА</a:t>
            </a:r>
            <a:endParaRPr lang="en-US" sz="3600" kern="10" spc="0" dirty="0">
              <a:ln>
                <a:noFill/>
              </a:ln>
              <a:gradFill rotWithShape="0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path path="rect">
                  <a:fillToRect l="100000" t="100000"/>
                </a:path>
              </a:gra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авоъгълник 16"/>
          <p:cNvSpPr/>
          <p:nvPr/>
        </p:nvSpPr>
        <p:spPr>
          <a:xfrm>
            <a:off x="5664382" y="5721251"/>
            <a:ext cx="31133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Пенка </a:t>
            </a:r>
            <a:r>
              <a:rPr lang="bg-BG" b="1" dirty="0" err="1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Трандева</a:t>
            </a: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– Рибарска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Директор на СУ „Христо Смирненски“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Стара Загора 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sp>
        <p:nvSpPr>
          <p:cNvPr id="21" name="Правоъгълник 20"/>
          <p:cNvSpPr/>
          <p:nvPr/>
        </p:nvSpPr>
        <p:spPr>
          <a:xfrm>
            <a:off x="3752229" y="6318355"/>
            <a:ext cx="11015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2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18.02.2024 г.</a:t>
            </a:r>
            <a:endParaRPr lang="bg-BG" sz="12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Право съединение 19"/>
          <p:cNvCxnSpPr/>
          <p:nvPr/>
        </p:nvCxnSpPr>
        <p:spPr>
          <a:xfrm>
            <a:off x="53244" y="985720"/>
            <a:ext cx="9108504" cy="59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 flipV="1">
            <a:off x="17748" y="-3975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5" name="Rectangle 14"/>
          <p:cNvSpPr/>
          <p:nvPr/>
        </p:nvSpPr>
        <p:spPr>
          <a:xfrm flipV="1">
            <a:off x="-9230" y="682211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653136"/>
            <a:ext cx="2176443" cy="2022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4153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Alben4eto-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99312" y="143526"/>
            <a:ext cx="779356" cy="833629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pic>
        <p:nvPicPr>
          <p:cNvPr id="4" name="image-content" descr="Gold number 60 isolated on white background - 11872010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>
          <a:xfrm>
            <a:off x="2504473" y="2739984"/>
            <a:ext cx="4293365" cy="304757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231941" y="2132856"/>
            <a:ext cx="6508370" cy="369331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4000" b="1" kern="0" dirty="0" smtClean="0">
                <a:latin typeface="Gabriola" pitchFamily="82"/>
              </a:rPr>
              <a:t>ПООЩРИТЕЛНА  НАГРАДА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4000" kern="0" dirty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Втора възрастова група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на НАЦИОНАЛЕН КОНКУРС 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„</a:t>
            </a:r>
            <a:r>
              <a:rPr lang="ru-RU" sz="2800" b="1" kern="0" dirty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Поздравих пролетта, поздравих </a:t>
            </a: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младостта ...“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В направление </a:t>
            </a:r>
            <a:r>
              <a:rPr lang="ru-RU" sz="2800" b="1" kern="0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„</a:t>
            </a:r>
            <a:r>
              <a:rPr lang="ru-RU" sz="2800" b="1" kern="0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Мултимедийна презентация“</a:t>
            </a:r>
            <a:endParaRPr lang="ru-RU" sz="2800" b="1" kern="0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се</a:t>
            </a:r>
            <a:r>
              <a:rPr lang="bg-BG" sz="2800" b="1" i="0" u="none" strike="noStrike" kern="1200" cap="none" spc="0" dirty="0" smtClean="0">
                <a:solidFill>
                  <a:schemeClr val="tx2">
                    <a:lumMod val="75000"/>
                  </a:schemeClr>
                </a:solidFill>
                <a:uFillTx/>
                <a:latin typeface="Gabriola" pitchFamily="82"/>
              </a:rPr>
              <a:t> връчва на: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400" b="1" i="0" u="none" strike="noStrike" kern="1200" cap="none" spc="0" dirty="0" smtClean="0">
              <a:solidFill>
                <a:schemeClr val="tx2">
                  <a:lumMod val="75000"/>
                </a:schemeClr>
              </a:solidFill>
              <a:uFillTx/>
              <a:latin typeface="Gabriola" pitchFamily="8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latin typeface="Gabriola" pitchFamily="82"/>
              </a:rPr>
              <a:t>ЕЛИЗ  ПАВЕЛ  ЙОРДАНОВА</a:t>
            </a:r>
            <a:endParaRPr lang="bg-BG" sz="2800" b="1" i="0" u="none" strike="noStrike" kern="1200" cap="none" spc="0" baseline="0" dirty="0">
              <a:uFillTx/>
              <a:latin typeface="Gabriola" pitchFamily="82"/>
            </a:endParaRPr>
          </a:p>
        </p:txBody>
      </p:sp>
      <p:sp>
        <p:nvSpPr>
          <p:cNvPr id="11" name="Rectangle 13"/>
          <p:cNvSpPr/>
          <p:nvPr/>
        </p:nvSpPr>
        <p:spPr>
          <a:xfrm>
            <a:off x="1547664" y="98675"/>
            <a:ext cx="5976664" cy="861774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kern="0" cap="all" dirty="0">
                <a:solidFill>
                  <a:srgbClr val="002060"/>
                </a:solidFill>
                <a:latin typeface="Calibri"/>
              </a:rPr>
              <a:t>СРЕДНО УЧИЛИЩЕ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i="0" u="none" strike="noStrike" kern="0" cap="all" spc="0" baseline="0" dirty="0" smtClean="0">
                <a:solidFill>
                  <a:srgbClr val="002060"/>
                </a:solidFill>
                <a:uFillTx/>
                <a:latin typeface="Calibri"/>
              </a:rPr>
              <a:t>„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ХРИСТО </a:t>
            </a:r>
            <a:r>
              <a:rPr lang="ru-RU" b="1" i="0" u="none" strike="noStrike" kern="0" cap="all" spc="0" baseline="0" dirty="0" smtClean="0">
                <a:solidFill>
                  <a:srgbClr val="002060"/>
                </a:solidFill>
                <a:uFillTx/>
                <a:latin typeface="Calibri"/>
              </a:rPr>
              <a:t>СМИРНЕнСКИ</a:t>
            </a:r>
            <a:r>
              <a:rPr lang="ru-RU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“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1" i="0" u="none" strike="noStrike" kern="0" cap="all" spc="0" baseline="0" dirty="0">
                <a:solidFill>
                  <a:srgbClr val="002060"/>
                </a:solidFill>
                <a:uFillTx/>
                <a:latin typeface="Calibri"/>
              </a:rPr>
              <a:t>ГР. СТАРА ЗАГОРА</a:t>
            </a:r>
            <a:endParaRPr lang="ru-RU" sz="1400" b="1" i="0" u="none" strike="noStrike" kern="0" cap="all" spc="0" baseline="0" dirty="0">
              <a:solidFill>
                <a:srgbClr val="002060"/>
              </a:solidFill>
              <a:uFillTx/>
              <a:latin typeface="Arial"/>
            </a:endParaRPr>
          </a:p>
        </p:txBody>
      </p:sp>
      <p:pic>
        <p:nvPicPr>
          <p:cNvPr id="13" name="Picture 3" descr="C:\Users\Videnova\Desktop\иновативно училище\Logo ischools 1.jpg"/>
          <p:cNvPicPr>
            <a:picLocks noChangeAspect="1"/>
          </p:cNvPicPr>
          <p:nvPr/>
        </p:nvPicPr>
        <p:blipFill>
          <a:blip r:embed="rId4"/>
          <a:srcRect b="10490"/>
          <a:stretch>
            <a:fillRect/>
          </a:stretch>
        </p:blipFill>
        <p:spPr>
          <a:xfrm>
            <a:off x="6300192" y="215661"/>
            <a:ext cx="620957" cy="713607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1547664" y="1123206"/>
            <a:ext cx="5876925" cy="10096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>
              <a:buNone/>
            </a:pPr>
            <a:r>
              <a:rPr lang="bg-BG" sz="3600" kern="10" spc="0" dirty="0" smtClean="0">
                <a:ln>
                  <a:noFill/>
                </a:ln>
                <a:gradFill rotWithShape="0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path path="rect">
                    <a:fillToRect l="100000" t="100000"/>
                  </a:path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ГРАМОТА</a:t>
            </a:r>
            <a:endParaRPr lang="en-US" sz="3600" kern="10" spc="0" dirty="0">
              <a:ln>
                <a:noFill/>
              </a:ln>
              <a:gradFill rotWithShape="0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path path="rect">
                  <a:fillToRect l="100000" t="100000"/>
                </a:path>
              </a:gra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авоъгълник 16"/>
          <p:cNvSpPr/>
          <p:nvPr/>
        </p:nvSpPr>
        <p:spPr>
          <a:xfrm>
            <a:off x="5664382" y="5721251"/>
            <a:ext cx="31133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Пенка </a:t>
            </a:r>
            <a:r>
              <a:rPr lang="bg-BG" b="1" dirty="0" err="1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Трандева</a:t>
            </a: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 – Рибарска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Директор на СУ „Христо Смирненски“</a:t>
            </a: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dirty="0" smtClean="0">
                <a:solidFill>
                  <a:schemeClr val="tx2">
                    <a:lumMod val="75000"/>
                  </a:schemeClr>
                </a:solidFill>
                <a:latin typeface="Gabriola" pitchFamily="82"/>
              </a:rPr>
              <a:t>Стара Загора </a:t>
            </a:r>
            <a:endParaRPr lang="bg-BG" b="1" dirty="0">
              <a:solidFill>
                <a:schemeClr val="tx2">
                  <a:lumMod val="75000"/>
                </a:schemeClr>
              </a:solidFill>
              <a:latin typeface="Gabriola" pitchFamily="82"/>
            </a:endParaRPr>
          </a:p>
        </p:txBody>
      </p:sp>
      <p:sp>
        <p:nvSpPr>
          <p:cNvPr id="21" name="Правоъгълник 20"/>
          <p:cNvSpPr/>
          <p:nvPr/>
        </p:nvSpPr>
        <p:spPr>
          <a:xfrm>
            <a:off x="3752229" y="6318355"/>
            <a:ext cx="11015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2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18.02.2024 г.</a:t>
            </a:r>
            <a:endParaRPr lang="bg-BG" sz="12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Право съединение 19"/>
          <p:cNvCxnSpPr/>
          <p:nvPr/>
        </p:nvCxnSpPr>
        <p:spPr>
          <a:xfrm>
            <a:off x="53244" y="985720"/>
            <a:ext cx="9108504" cy="59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 flipV="1">
            <a:off x="17748" y="-3975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5" name="Rectangle 14"/>
          <p:cNvSpPr/>
          <p:nvPr/>
        </p:nvSpPr>
        <p:spPr>
          <a:xfrm flipV="1">
            <a:off x="-9230" y="682211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653136"/>
            <a:ext cx="2176443" cy="2022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7917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Alben4eto-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99312" y="143526"/>
            <a:ext cx="779356" cy="833629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pic>
        <p:nvPicPr>
          <p:cNvPr id="4" name="image-content" descr="Gold number 60 isolated on white background - 11872010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>
          <a:xfrm>
            <a:off x="2504473" y="2739984"/>
            <a:ext cx="4293365" cy="304757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231941" y="2132856"/>
            <a:ext cx="6508370" cy="369331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4000" b="1" kern="0" dirty="0" smtClean="0">
                <a:solidFill>
                  <a:srgbClr val="000000"/>
                </a:solidFill>
                <a:latin typeface="Gabriola" pitchFamily="82"/>
              </a:rPr>
              <a:t>ПЪРВО  МЯСТО</a:t>
            </a: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4000" kern="0" dirty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Втора възрастова група</a:t>
            </a: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на НАЦИОНАЛЕН КОНКУРС </a:t>
            </a: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kern="0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„</a:t>
            </a:r>
            <a:r>
              <a:rPr lang="ru-RU" sz="2800" b="1" kern="0" dirty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Поздравих пролетта, поздравих </a:t>
            </a:r>
            <a:r>
              <a:rPr lang="ru-RU" sz="2800" b="1" kern="0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младостта ...“</a:t>
            </a: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kern="0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 В направление „Мултимедийна презентация“</a:t>
            </a: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се връчва на:</a:t>
            </a: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400" b="1" dirty="0" smtClean="0">
              <a:solidFill>
                <a:srgbClr val="2C3C43">
                  <a:lumMod val="75000"/>
                </a:srgbClr>
              </a:solidFill>
              <a:latin typeface="Gabriola" pitchFamily="82"/>
            </a:endParaRP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rgbClr val="000000"/>
                </a:solidFill>
                <a:latin typeface="Gabriola" pitchFamily="82"/>
              </a:rPr>
              <a:t>КАМЕЛИЯ  КАМЕНОВА  ПЕТЕВА</a:t>
            </a:r>
            <a:endParaRPr lang="bg-BG" sz="2800" b="1" dirty="0">
              <a:solidFill>
                <a:srgbClr val="000000"/>
              </a:solidFill>
              <a:latin typeface="Gabriola" pitchFamily="82"/>
            </a:endParaRPr>
          </a:p>
        </p:txBody>
      </p:sp>
      <p:sp>
        <p:nvSpPr>
          <p:cNvPr id="11" name="Rectangle 13"/>
          <p:cNvSpPr/>
          <p:nvPr/>
        </p:nvSpPr>
        <p:spPr>
          <a:xfrm>
            <a:off x="1557132" y="208208"/>
            <a:ext cx="5976664" cy="861774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kern="0" cap="all" dirty="0">
                <a:solidFill>
                  <a:srgbClr val="002060"/>
                </a:solidFill>
                <a:latin typeface="Calibri"/>
              </a:rPr>
              <a:t>СРЕДНО УЧИЛИЩЕ </a:t>
            </a: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kern="0" cap="all" dirty="0" smtClean="0">
                <a:solidFill>
                  <a:srgbClr val="002060"/>
                </a:solidFill>
                <a:latin typeface="Calibri"/>
              </a:rPr>
              <a:t>„</a:t>
            </a:r>
            <a:r>
              <a:rPr lang="ru-RU" b="1" kern="0" cap="all" dirty="0">
                <a:solidFill>
                  <a:srgbClr val="002060"/>
                </a:solidFill>
                <a:latin typeface="Calibri"/>
              </a:rPr>
              <a:t>ХРИСТО </a:t>
            </a:r>
            <a:r>
              <a:rPr lang="ru-RU" b="1" kern="0" cap="all" dirty="0" smtClean="0">
                <a:solidFill>
                  <a:srgbClr val="002060"/>
                </a:solidFill>
                <a:latin typeface="Calibri"/>
              </a:rPr>
              <a:t>СМИРНЕнСКИ</a:t>
            </a:r>
            <a:r>
              <a:rPr lang="ru-RU" b="1" kern="0" cap="all" dirty="0">
                <a:solidFill>
                  <a:srgbClr val="002060"/>
                </a:solidFill>
                <a:latin typeface="Calibri"/>
              </a:rPr>
              <a:t>“</a:t>
            </a: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1" kern="0" cap="all" dirty="0">
                <a:solidFill>
                  <a:srgbClr val="002060"/>
                </a:solidFill>
                <a:latin typeface="Calibri"/>
              </a:rPr>
              <a:t>ГР. СТАРА ЗАГОРА</a:t>
            </a:r>
            <a:endParaRPr lang="ru-RU" sz="1400" b="1" kern="0" cap="all" dirty="0">
              <a:solidFill>
                <a:srgbClr val="002060"/>
              </a:solidFill>
              <a:latin typeface="Arial"/>
            </a:endParaRPr>
          </a:p>
        </p:txBody>
      </p:sp>
      <p:pic>
        <p:nvPicPr>
          <p:cNvPr id="13" name="Picture 3" descr="C:\Users\Videnova\Desktop\иновативно училище\Logo ischools 1.jpg"/>
          <p:cNvPicPr>
            <a:picLocks noChangeAspect="1"/>
          </p:cNvPicPr>
          <p:nvPr/>
        </p:nvPicPr>
        <p:blipFill>
          <a:blip r:embed="rId4"/>
          <a:srcRect b="10490"/>
          <a:stretch>
            <a:fillRect/>
          </a:stretch>
        </p:blipFill>
        <p:spPr>
          <a:xfrm>
            <a:off x="6300192" y="215661"/>
            <a:ext cx="620957" cy="713607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1547664" y="1123206"/>
            <a:ext cx="5876925" cy="10096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bg-BG" sz="3600" kern="10" dirty="0" smtClean="0">
                <a:gradFill rotWithShape="0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path path="rect">
                    <a:fillToRect l="100000" t="100000"/>
                  </a:path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ГРАМОТА</a:t>
            </a:r>
            <a:endParaRPr lang="en-US" sz="3600" kern="10" dirty="0">
              <a:gradFill rotWithShape="0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path path="rect">
                  <a:fillToRect l="100000" t="100000"/>
                </a:path>
              </a:gra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авоъгълник 16"/>
          <p:cNvSpPr/>
          <p:nvPr/>
        </p:nvSpPr>
        <p:spPr>
          <a:xfrm>
            <a:off x="5664382" y="5721251"/>
            <a:ext cx="31133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kern="0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Пенка </a:t>
            </a:r>
            <a:r>
              <a:rPr lang="bg-BG" b="1" kern="0" dirty="0" err="1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Трандева</a:t>
            </a:r>
            <a:r>
              <a:rPr lang="bg-BG" b="1" kern="0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 – Рибарска</a:t>
            </a: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kern="0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Директор на СУ „Христо Смирненски“</a:t>
            </a: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kern="0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Стара Загора </a:t>
            </a:r>
            <a:endParaRPr lang="bg-BG" b="1" kern="0" dirty="0">
              <a:solidFill>
                <a:srgbClr val="2C3C43">
                  <a:lumMod val="75000"/>
                </a:srgbClr>
              </a:solidFill>
              <a:latin typeface="Gabriola" pitchFamily="82"/>
            </a:endParaRPr>
          </a:p>
        </p:txBody>
      </p:sp>
      <p:sp>
        <p:nvSpPr>
          <p:cNvPr id="21" name="Правоъгълник 20"/>
          <p:cNvSpPr/>
          <p:nvPr/>
        </p:nvSpPr>
        <p:spPr>
          <a:xfrm>
            <a:off x="3596218" y="6182916"/>
            <a:ext cx="11015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200" b="1" kern="0" dirty="0" smtClean="0">
                <a:solidFill>
                  <a:srgbClr val="2C3C43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18.02.2024 г.</a:t>
            </a:r>
            <a:endParaRPr lang="bg-BG" sz="1200" b="1" kern="0" dirty="0">
              <a:solidFill>
                <a:srgbClr val="2C3C43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Право съединение 19"/>
          <p:cNvCxnSpPr/>
          <p:nvPr/>
        </p:nvCxnSpPr>
        <p:spPr>
          <a:xfrm>
            <a:off x="53244" y="1048915"/>
            <a:ext cx="9108504" cy="59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 flipV="1">
            <a:off x="17748" y="-3975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 flipV="1">
            <a:off x="-9230" y="682211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prstClr val="white"/>
              </a:solidFill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83" y="4725144"/>
            <a:ext cx="2256834" cy="2096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9081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Alben4eto-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99312" y="143526"/>
            <a:ext cx="779356" cy="833629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pic>
        <p:nvPicPr>
          <p:cNvPr id="4" name="image-content" descr="Gold number 60 isolated on white background - 11872010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>
          <a:xfrm>
            <a:off x="2504473" y="2739984"/>
            <a:ext cx="4293365" cy="304757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231941" y="2132856"/>
            <a:ext cx="6508370" cy="369331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4000" b="1" kern="0" dirty="0" smtClean="0">
                <a:solidFill>
                  <a:srgbClr val="000000"/>
                </a:solidFill>
                <a:latin typeface="Gabriola" pitchFamily="82"/>
              </a:rPr>
              <a:t>ВТОРО  МЯСТО</a:t>
            </a: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4000" kern="0" dirty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Втора възрастова група</a:t>
            </a: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на НАЦИОНАЛЕН КОНКУРС </a:t>
            </a: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kern="0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„</a:t>
            </a:r>
            <a:r>
              <a:rPr lang="ru-RU" sz="2800" b="1" kern="0" dirty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Поздравих пролетта, поздравих </a:t>
            </a:r>
            <a:r>
              <a:rPr lang="ru-RU" sz="2800" b="1" kern="0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младостта ...“</a:t>
            </a: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kern="0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 В направление „Мултимедийна презентация“</a:t>
            </a:r>
            <a:endParaRPr lang="ru-RU" sz="2800" b="1" kern="0" dirty="0">
              <a:solidFill>
                <a:srgbClr val="2C3C43">
                  <a:lumMod val="75000"/>
                </a:srgbClr>
              </a:solidFill>
              <a:latin typeface="Gabriola" pitchFamily="82"/>
            </a:endParaRP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се връчва на:</a:t>
            </a: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400" b="1" dirty="0" smtClean="0">
              <a:solidFill>
                <a:srgbClr val="2C3C43">
                  <a:lumMod val="75000"/>
                </a:srgbClr>
              </a:solidFill>
              <a:latin typeface="Gabriola" pitchFamily="82"/>
            </a:endParaRP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rgbClr val="000000"/>
                </a:solidFill>
                <a:latin typeface="Gabriola" pitchFamily="82"/>
              </a:rPr>
              <a:t>ДОРА  ДИМОВА  ПОПОВА</a:t>
            </a:r>
            <a:endParaRPr lang="bg-BG" sz="2800" b="1" dirty="0">
              <a:solidFill>
                <a:srgbClr val="000000"/>
              </a:solidFill>
              <a:latin typeface="Gabriola" pitchFamily="82"/>
            </a:endParaRPr>
          </a:p>
        </p:txBody>
      </p:sp>
      <p:sp>
        <p:nvSpPr>
          <p:cNvPr id="11" name="Rectangle 13"/>
          <p:cNvSpPr/>
          <p:nvPr/>
        </p:nvSpPr>
        <p:spPr>
          <a:xfrm>
            <a:off x="1547664" y="110799"/>
            <a:ext cx="5976664" cy="861774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kern="0" cap="all" dirty="0">
                <a:solidFill>
                  <a:srgbClr val="002060"/>
                </a:solidFill>
                <a:latin typeface="Calibri"/>
              </a:rPr>
              <a:t>СРЕДНО УЧИЛИЩЕ </a:t>
            </a: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kern="0" cap="all" dirty="0" smtClean="0">
                <a:solidFill>
                  <a:srgbClr val="002060"/>
                </a:solidFill>
                <a:latin typeface="Calibri"/>
              </a:rPr>
              <a:t>„</a:t>
            </a:r>
            <a:r>
              <a:rPr lang="ru-RU" b="1" kern="0" cap="all" dirty="0">
                <a:solidFill>
                  <a:srgbClr val="002060"/>
                </a:solidFill>
                <a:latin typeface="Calibri"/>
              </a:rPr>
              <a:t>ХРИСТО </a:t>
            </a:r>
            <a:r>
              <a:rPr lang="ru-RU" b="1" kern="0" cap="all" dirty="0" smtClean="0">
                <a:solidFill>
                  <a:srgbClr val="002060"/>
                </a:solidFill>
                <a:latin typeface="Calibri"/>
              </a:rPr>
              <a:t>СМИРНЕнСКИ</a:t>
            </a:r>
            <a:r>
              <a:rPr lang="ru-RU" b="1" kern="0" cap="all" dirty="0">
                <a:solidFill>
                  <a:srgbClr val="002060"/>
                </a:solidFill>
                <a:latin typeface="Calibri"/>
              </a:rPr>
              <a:t>“</a:t>
            </a: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1" kern="0" cap="all" dirty="0">
                <a:solidFill>
                  <a:srgbClr val="002060"/>
                </a:solidFill>
                <a:latin typeface="Calibri"/>
              </a:rPr>
              <a:t>ГР. СТАРА ЗАГОРА</a:t>
            </a:r>
            <a:endParaRPr lang="ru-RU" sz="1400" b="1" kern="0" cap="all" dirty="0">
              <a:solidFill>
                <a:srgbClr val="002060"/>
              </a:solidFill>
              <a:latin typeface="Arial"/>
            </a:endParaRPr>
          </a:p>
        </p:txBody>
      </p:sp>
      <p:pic>
        <p:nvPicPr>
          <p:cNvPr id="13" name="Picture 3" descr="C:\Users\Videnova\Desktop\иновативно училище\Logo ischools 1.jpg"/>
          <p:cNvPicPr>
            <a:picLocks noChangeAspect="1"/>
          </p:cNvPicPr>
          <p:nvPr/>
        </p:nvPicPr>
        <p:blipFill>
          <a:blip r:embed="rId4"/>
          <a:srcRect b="10490"/>
          <a:stretch>
            <a:fillRect/>
          </a:stretch>
        </p:blipFill>
        <p:spPr>
          <a:xfrm>
            <a:off x="6300192" y="215661"/>
            <a:ext cx="620957" cy="713607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1547664" y="1123206"/>
            <a:ext cx="5876925" cy="10096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bg-BG" sz="3600" kern="10" dirty="0" smtClean="0">
                <a:gradFill rotWithShape="0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path path="rect">
                    <a:fillToRect l="100000" t="100000"/>
                  </a:path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ГРАМОТА</a:t>
            </a:r>
            <a:endParaRPr lang="en-US" sz="3600" kern="10" dirty="0">
              <a:gradFill rotWithShape="0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path path="rect">
                  <a:fillToRect l="100000" t="100000"/>
                </a:path>
              </a:gra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авоъгълник 16"/>
          <p:cNvSpPr/>
          <p:nvPr/>
        </p:nvSpPr>
        <p:spPr>
          <a:xfrm>
            <a:off x="5664382" y="5721251"/>
            <a:ext cx="31133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kern="0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Пенка </a:t>
            </a:r>
            <a:r>
              <a:rPr lang="bg-BG" b="1" kern="0" dirty="0" err="1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Трандева</a:t>
            </a:r>
            <a:r>
              <a:rPr lang="bg-BG" b="1" kern="0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 – Рибарска</a:t>
            </a: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kern="0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Директор на СУ „Христо Смирненски“</a:t>
            </a: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kern="0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Стара Загора </a:t>
            </a:r>
            <a:endParaRPr lang="bg-BG" b="1" kern="0" dirty="0">
              <a:solidFill>
                <a:srgbClr val="2C3C43">
                  <a:lumMod val="75000"/>
                </a:srgbClr>
              </a:solidFill>
              <a:latin typeface="Gabriola" pitchFamily="82"/>
            </a:endParaRPr>
          </a:p>
        </p:txBody>
      </p:sp>
      <p:sp>
        <p:nvSpPr>
          <p:cNvPr id="21" name="Правоъгълник 20"/>
          <p:cNvSpPr/>
          <p:nvPr/>
        </p:nvSpPr>
        <p:spPr>
          <a:xfrm>
            <a:off x="3752228" y="6182916"/>
            <a:ext cx="11015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200" b="1" kern="0" dirty="0" smtClean="0">
                <a:solidFill>
                  <a:srgbClr val="2C3C43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18.02.2024 г.</a:t>
            </a:r>
            <a:endParaRPr lang="bg-BG" sz="1200" b="1" kern="0" dirty="0">
              <a:solidFill>
                <a:srgbClr val="2C3C43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Право съединение 19"/>
          <p:cNvCxnSpPr/>
          <p:nvPr/>
        </p:nvCxnSpPr>
        <p:spPr>
          <a:xfrm>
            <a:off x="-18256" y="1007971"/>
            <a:ext cx="9108504" cy="59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 flipV="1">
            <a:off x="17748" y="-3975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 flipV="1">
            <a:off x="-9230" y="682211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prstClr val="white"/>
              </a:solidFill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725144"/>
            <a:ext cx="2098945" cy="195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6576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Alben4eto-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99312" y="143526"/>
            <a:ext cx="779356" cy="833629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pic>
        <p:nvPicPr>
          <p:cNvPr id="4" name="image-content" descr="Gold number 60 isolated on white background - 11872010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>
          <a:xfrm>
            <a:off x="2504473" y="2739984"/>
            <a:ext cx="4293365" cy="304757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231941" y="2132856"/>
            <a:ext cx="6508370" cy="369331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4000" b="1" kern="0" dirty="0" smtClean="0">
                <a:solidFill>
                  <a:srgbClr val="000000"/>
                </a:solidFill>
                <a:latin typeface="Gabriola" pitchFamily="82"/>
              </a:rPr>
              <a:t>ТРЕТО  МЯСТО</a:t>
            </a: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4000" kern="0" dirty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Втора възрастова група</a:t>
            </a: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на НАЦИОНАЛЕН КОНКУРС </a:t>
            </a: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kern="0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„</a:t>
            </a:r>
            <a:r>
              <a:rPr lang="ru-RU" sz="2800" b="1" kern="0" dirty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Поздравих пролетта, поздравих </a:t>
            </a:r>
            <a:r>
              <a:rPr lang="ru-RU" sz="2800" b="1" kern="0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младостта ...“</a:t>
            </a: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kern="0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 В направление „Мултимедийна презентация“</a:t>
            </a:r>
            <a:endParaRPr lang="ru-RU" sz="2800" b="1" kern="0" dirty="0">
              <a:solidFill>
                <a:srgbClr val="2C3C43">
                  <a:lumMod val="75000"/>
                </a:srgbClr>
              </a:solidFill>
              <a:latin typeface="Gabriola" pitchFamily="82"/>
            </a:endParaRP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се връчва на:</a:t>
            </a: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400" b="1" dirty="0" smtClean="0">
              <a:solidFill>
                <a:srgbClr val="2C3C43">
                  <a:lumMod val="75000"/>
                </a:srgbClr>
              </a:solidFill>
              <a:latin typeface="Gabriola" pitchFamily="82"/>
            </a:endParaRP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rgbClr val="000000"/>
                </a:solidFill>
                <a:latin typeface="Gabriola" pitchFamily="82"/>
              </a:rPr>
              <a:t>ЕЛИФ  ХАЛИЛ  МЕХМЕД</a:t>
            </a:r>
            <a:endParaRPr lang="bg-BG" sz="2800" b="1" dirty="0">
              <a:solidFill>
                <a:srgbClr val="000000"/>
              </a:solidFill>
              <a:latin typeface="Gabriola" pitchFamily="82"/>
            </a:endParaRPr>
          </a:p>
        </p:txBody>
      </p:sp>
      <p:sp>
        <p:nvSpPr>
          <p:cNvPr id="11" name="Rectangle 13"/>
          <p:cNvSpPr/>
          <p:nvPr/>
        </p:nvSpPr>
        <p:spPr>
          <a:xfrm>
            <a:off x="1547664" y="98675"/>
            <a:ext cx="5976664" cy="861774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kern="0" cap="all" dirty="0">
                <a:solidFill>
                  <a:srgbClr val="002060"/>
                </a:solidFill>
                <a:latin typeface="Calibri"/>
              </a:rPr>
              <a:t>СРЕДНО УЧИЛИЩЕ </a:t>
            </a: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kern="0" cap="all" dirty="0" smtClean="0">
                <a:solidFill>
                  <a:srgbClr val="002060"/>
                </a:solidFill>
                <a:latin typeface="Calibri"/>
              </a:rPr>
              <a:t>„</a:t>
            </a:r>
            <a:r>
              <a:rPr lang="ru-RU" b="1" kern="0" cap="all" dirty="0">
                <a:solidFill>
                  <a:srgbClr val="002060"/>
                </a:solidFill>
                <a:latin typeface="Calibri"/>
              </a:rPr>
              <a:t>ХРИСТО </a:t>
            </a:r>
            <a:r>
              <a:rPr lang="ru-RU" b="1" kern="0" cap="all" dirty="0" smtClean="0">
                <a:solidFill>
                  <a:srgbClr val="002060"/>
                </a:solidFill>
                <a:latin typeface="Calibri"/>
              </a:rPr>
              <a:t>СМИРНЕнСКИ</a:t>
            </a:r>
            <a:r>
              <a:rPr lang="ru-RU" b="1" kern="0" cap="all" dirty="0">
                <a:solidFill>
                  <a:srgbClr val="002060"/>
                </a:solidFill>
                <a:latin typeface="Calibri"/>
              </a:rPr>
              <a:t>“</a:t>
            </a: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1" kern="0" cap="all" dirty="0">
                <a:solidFill>
                  <a:srgbClr val="002060"/>
                </a:solidFill>
                <a:latin typeface="Calibri"/>
              </a:rPr>
              <a:t>ГР. СТАРА ЗАГОРА</a:t>
            </a:r>
            <a:endParaRPr lang="ru-RU" sz="1400" b="1" kern="0" cap="all" dirty="0">
              <a:solidFill>
                <a:srgbClr val="002060"/>
              </a:solidFill>
              <a:latin typeface="Arial"/>
            </a:endParaRPr>
          </a:p>
        </p:txBody>
      </p:sp>
      <p:pic>
        <p:nvPicPr>
          <p:cNvPr id="13" name="Picture 3" descr="C:\Users\Videnova\Desktop\иновативно училище\Logo ischools 1.jpg"/>
          <p:cNvPicPr>
            <a:picLocks noChangeAspect="1"/>
          </p:cNvPicPr>
          <p:nvPr/>
        </p:nvPicPr>
        <p:blipFill>
          <a:blip r:embed="rId4"/>
          <a:srcRect b="10490"/>
          <a:stretch>
            <a:fillRect/>
          </a:stretch>
        </p:blipFill>
        <p:spPr>
          <a:xfrm>
            <a:off x="6300192" y="215661"/>
            <a:ext cx="620957" cy="713607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1547664" y="1123206"/>
            <a:ext cx="5876925" cy="10096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bg-BG" sz="3600" kern="10" dirty="0" smtClean="0">
                <a:gradFill rotWithShape="0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path path="rect">
                    <a:fillToRect l="100000" t="100000"/>
                  </a:path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ГРАМОТА</a:t>
            </a:r>
            <a:endParaRPr lang="en-US" sz="3600" kern="10" dirty="0">
              <a:gradFill rotWithShape="0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path path="rect">
                  <a:fillToRect l="100000" t="100000"/>
                </a:path>
              </a:gra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авоъгълник 16"/>
          <p:cNvSpPr/>
          <p:nvPr/>
        </p:nvSpPr>
        <p:spPr>
          <a:xfrm>
            <a:off x="5664382" y="5721251"/>
            <a:ext cx="31133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kern="0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Пенка </a:t>
            </a:r>
            <a:r>
              <a:rPr lang="bg-BG" b="1" kern="0" dirty="0" err="1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Трандева</a:t>
            </a:r>
            <a:r>
              <a:rPr lang="bg-BG" b="1" kern="0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 – Рибарска</a:t>
            </a: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kern="0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Директор на СУ „Христо Смирненски“</a:t>
            </a: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kern="0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Стара Загора </a:t>
            </a:r>
            <a:endParaRPr lang="bg-BG" b="1" kern="0" dirty="0">
              <a:solidFill>
                <a:srgbClr val="2C3C43">
                  <a:lumMod val="75000"/>
                </a:srgbClr>
              </a:solidFill>
              <a:latin typeface="Gabriola" pitchFamily="82"/>
            </a:endParaRPr>
          </a:p>
        </p:txBody>
      </p:sp>
      <p:sp>
        <p:nvSpPr>
          <p:cNvPr id="21" name="Правоъгълник 20"/>
          <p:cNvSpPr/>
          <p:nvPr/>
        </p:nvSpPr>
        <p:spPr>
          <a:xfrm>
            <a:off x="3752229" y="6318355"/>
            <a:ext cx="11015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200" b="1" kern="0" dirty="0" smtClean="0">
                <a:solidFill>
                  <a:srgbClr val="2C3C43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18.02.2024 г.</a:t>
            </a:r>
            <a:endParaRPr lang="bg-BG" sz="1200" b="1" kern="0" dirty="0">
              <a:solidFill>
                <a:srgbClr val="2C3C43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Право съединение 19"/>
          <p:cNvCxnSpPr/>
          <p:nvPr/>
        </p:nvCxnSpPr>
        <p:spPr>
          <a:xfrm>
            <a:off x="53244" y="985720"/>
            <a:ext cx="9108504" cy="59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 flipV="1">
            <a:off x="17748" y="-3975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 flipV="1">
            <a:off x="-9230" y="682211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prstClr val="white"/>
              </a:solidFill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653136"/>
            <a:ext cx="2176443" cy="2022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5180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Alben4eto-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99312" y="143526"/>
            <a:ext cx="779356" cy="833629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pic>
        <p:nvPicPr>
          <p:cNvPr id="4" name="image-content" descr="Gold number 60 isolated on white background - 11872010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>
          <a:xfrm>
            <a:off x="2504473" y="2739984"/>
            <a:ext cx="4293365" cy="304757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231941" y="2132856"/>
            <a:ext cx="6508370" cy="369331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4000" b="1" kern="0" dirty="0" smtClean="0">
                <a:solidFill>
                  <a:srgbClr val="000000"/>
                </a:solidFill>
                <a:latin typeface="Gabriola" pitchFamily="82"/>
              </a:rPr>
              <a:t>ПООЩРИТЕЛНА  НАГРАДА</a:t>
            </a: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4000" kern="0" dirty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Втора възрастова група</a:t>
            </a: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на НАЦИОНАЛЕН КОНКУРС </a:t>
            </a: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kern="0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„</a:t>
            </a:r>
            <a:r>
              <a:rPr lang="ru-RU" sz="2800" b="1" kern="0" dirty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Поздравих пролетта, поздравих </a:t>
            </a:r>
            <a:r>
              <a:rPr lang="ru-RU" sz="2800" b="1" kern="0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младостта ...“</a:t>
            </a: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kern="0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 В направление „Мултимедийна презентация“</a:t>
            </a:r>
            <a:endParaRPr lang="ru-RU" sz="2800" b="1" kern="0" dirty="0">
              <a:solidFill>
                <a:srgbClr val="2C3C43">
                  <a:lumMod val="75000"/>
                </a:srgbClr>
              </a:solidFill>
              <a:latin typeface="Gabriola" pitchFamily="82"/>
            </a:endParaRP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се връчва на:</a:t>
            </a: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400" b="1" dirty="0" smtClean="0">
              <a:solidFill>
                <a:srgbClr val="2C3C43">
                  <a:lumMod val="75000"/>
                </a:srgbClr>
              </a:solidFill>
              <a:latin typeface="Gabriola" pitchFamily="82"/>
            </a:endParaRP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kern="0" dirty="0" smtClean="0">
                <a:solidFill>
                  <a:srgbClr val="000000"/>
                </a:solidFill>
                <a:latin typeface="Gabriola" pitchFamily="82"/>
              </a:rPr>
              <a:t>       НИКОЛЕТА  НИКОЛАЕВА  МАСТЕВА</a:t>
            </a:r>
            <a:endParaRPr lang="bg-BG" sz="2800" b="1" dirty="0">
              <a:solidFill>
                <a:srgbClr val="000000"/>
              </a:solidFill>
              <a:latin typeface="Gabriola" pitchFamily="82"/>
            </a:endParaRPr>
          </a:p>
        </p:txBody>
      </p:sp>
      <p:sp>
        <p:nvSpPr>
          <p:cNvPr id="11" name="Rectangle 13"/>
          <p:cNvSpPr/>
          <p:nvPr/>
        </p:nvSpPr>
        <p:spPr>
          <a:xfrm>
            <a:off x="1547664" y="98675"/>
            <a:ext cx="5976664" cy="861774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kern="0" cap="all" dirty="0">
                <a:solidFill>
                  <a:srgbClr val="002060"/>
                </a:solidFill>
                <a:latin typeface="Calibri"/>
              </a:rPr>
              <a:t>СРЕДНО УЧИЛИЩЕ </a:t>
            </a: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b="1" kern="0" cap="all" dirty="0" smtClean="0">
                <a:solidFill>
                  <a:srgbClr val="002060"/>
                </a:solidFill>
                <a:latin typeface="Calibri"/>
              </a:rPr>
              <a:t>„</a:t>
            </a:r>
            <a:r>
              <a:rPr lang="ru-RU" b="1" kern="0" cap="all" dirty="0">
                <a:solidFill>
                  <a:srgbClr val="002060"/>
                </a:solidFill>
                <a:latin typeface="Calibri"/>
              </a:rPr>
              <a:t>ХРИСТО </a:t>
            </a:r>
            <a:r>
              <a:rPr lang="ru-RU" b="1" kern="0" cap="all" dirty="0" smtClean="0">
                <a:solidFill>
                  <a:srgbClr val="002060"/>
                </a:solidFill>
                <a:latin typeface="Calibri"/>
              </a:rPr>
              <a:t>СМИРНЕнСКИ</a:t>
            </a:r>
            <a:r>
              <a:rPr lang="ru-RU" b="1" kern="0" cap="all" dirty="0">
                <a:solidFill>
                  <a:srgbClr val="002060"/>
                </a:solidFill>
                <a:latin typeface="Calibri"/>
              </a:rPr>
              <a:t>“</a:t>
            </a: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1" kern="0" cap="all" dirty="0">
                <a:solidFill>
                  <a:srgbClr val="002060"/>
                </a:solidFill>
                <a:latin typeface="Calibri"/>
              </a:rPr>
              <a:t>ГР. СТАРА ЗАГОРА</a:t>
            </a:r>
            <a:endParaRPr lang="ru-RU" sz="1400" b="1" kern="0" cap="all" dirty="0">
              <a:solidFill>
                <a:srgbClr val="002060"/>
              </a:solidFill>
              <a:latin typeface="Arial"/>
            </a:endParaRPr>
          </a:p>
        </p:txBody>
      </p:sp>
      <p:pic>
        <p:nvPicPr>
          <p:cNvPr id="13" name="Picture 3" descr="C:\Users\Videnova\Desktop\иновативно училище\Logo ischools 1.jpg"/>
          <p:cNvPicPr>
            <a:picLocks noChangeAspect="1"/>
          </p:cNvPicPr>
          <p:nvPr/>
        </p:nvPicPr>
        <p:blipFill>
          <a:blip r:embed="rId4"/>
          <a:srcRect b="10490"/>
          <a:stretch>
            <a:fillRect/>
          </a:stretch>
        </p:blipFill>
        <p:spPr>
          <a:xfrm>
            <a:off x="6300192" y="215661"/>
            <a:ext cx="620957" cy="713607"/>
          </a:xfrm>
          <a:prstGeom prst="rect">
            <a:avLst/>
          </a:prstGeom>
          <a:noFill/>
          <a:ln w="88897">
            <a:solidFill>
              <a:srgbClr val="FFFFFF"/>
            </a:solidFill>
            <a:prstDash val="solid"/>
            <a:miter/>
          </a:ln>
          <a:effectLst>
            <a:outerShdw dir="16200000" algn="tl">
              <a:srgbClr val="000000">
                <a:alpha val="43000"/>
              </a:srgbClr>
            </a:outerShdw>
          </a:effectLst>
        </p:spPr>
      </p:pic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1547664" y="1123206"/>
            <a:ext cx="5876925" cy="10096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bg-BG" sz="3600" kern="10" dirty="0" smtClean="0">
                <a:gradFill rotWithShape="0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path path="rect">
                    <a:fillToRect l="100000" t="100000"/>
                  </a:path>
                </a:gra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ГРАМОТА</a:t>
            </a:r>
            <a:endParaRPr lang="en-US" sz="3600" kern="10" dirty="0">
              <a:gradFill rotWithShape="0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path path="rect">
                  <a:fillToRect l="100000" t="100000"/>
                </a:path>
              </a:gra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авоъгълник 16"/>
          <p:cNvSpPr/>
          <p:nvPr/>
        </p:nvSpPr>
        <p:spPr>
          <a:xfrm>
            <a:off x="5664382" y="5721251"/>
            <a:ext cx="31133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kern="0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Пенка </a:t>
            </a:r>
            <a:r>
              <a:rPr lang="bg-BG" b="1" kern="0" dirty="0" err="1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Трандева</a:t>
            </a:r>
            <a:r>
              <a:rPr lang="bg-BG" b="1" kern="0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 – Рибарска</a:t>
            </a: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kern="0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Директор на СУ „Христо Смирненски“</a:t>
            </a: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1" kern="0" dirty="0" smtClean="0">
                <a:solidFill>
                  <a:srgbClr val="2C3C43">
                    <a:lumMod val="75000"/>
                  </a:srgbClr>
                </a:solidFill>
                <a:latin typeface="Gabriola" pitchFamily="82"/>
              </a:rPr>
              <a:t>Стара Загора </a:t>
            </a:r>
            <a:endParaRPr lang="bg-BG" b="1" kern="0" dirty="0">
              <a:solidFill>
                <a:srgbClr val="2C3C43">
                  <a:lumMod val="75000"/>
                </a:srgbClr>
              </a:solidFill>
              <a:latin typeface="Gabriola" pitchFamily="82"/>
            </a:endParaRPr>
          </a:p>
        </p:txBody>
      </p:sp>
      <p:sp>
        <p:nvSpPr>
          <p:cNvPr id="21" name="Правоъгълник 20"/>
          <p:cNvSpPr/>
          <p:nvPr/>
        </p:nvSpPr>
        <p:spPr>
          <a:xfrm>
            <a:off x="3752229" y="6318355"/>
            <a:ext cx="11015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200" b="1" kern="0" dirty="0" smtClean="0">
                <a:solidFill>
                  <a:srgbClr val="2C3C43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18.02.2024 г.</a:t>
            </a:r>
            <a:endParaRPr lang="bg-BG" sz="1200" b="1" kern="0" dirty="0">
              <a:solidFill>
                <a:srgbClr val="2C3C43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Право съединение 19"/>
          <p:cNvCxnSpPr/>
          <p:nvPr/>
        </p:nvCxnSpPr>
        <p:spPr>
          <a:xfrm>
            <a:off x="53244" y="985720"/>
            <a:ext cx="9108504" cy="59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 flipV="1">
            <a:off x="17748" y="-3975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 flipV="1">
            <a:off x="-9230" y="6822118"/>
            <a:ext cx="9144000" cy="7176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prstClr val="white"/>
              </a:solidFill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653136"/>
            <a:ext cx="2176443" cy="2022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8060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Фасети">
  <a:themeElements>
    <a:clrScheme name="Фасети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Фасети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Фасети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1_Фасети">
  <a:themeElements>
    <a:clrScheme name="Фасети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Фасети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Фасети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3495</TotalTime>
  <Words>450</Words>
  <Application>Microsoft Office PowerPoint</Application>
  <PresentationFormat>On-screen Show (4:3)</PresentationFormat>
  <Paragraphs>128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Фасети</vt:lpstr>
      <vt:lpstr>1_Фасети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Videnova</dc:creator>
  <cp:lastModifiedBy>Videnova</cp:lastModifiedBy>
  <cp:revision>122</cp:revision>
  <cp:lastPrinted>2023-08-10T06:20:00Z</cp:lastPrinted>
  <dcterms:created xsi:type="dcterms:W3CDTF">2023-08-04T10:16:33Z</dcterms:created>
  <dcterms:modified xsi:type="dcterms:W3CDTF">2024-02-16T06:44:27Z</dcterms:modified>
</cp:coreProperties>
</file>